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258" r:id="rId6"/>
    <p:sldId id="261" r:id="rId7"/>
    <p:sldId id="276" r:id="rId8"/>
    <p:sldId id="260" r:id="rId9"/>
    <p:sldId id="289" r:id="rId10"/>
    <p:sldId id="293" r:id="rId11"/>
    <p:sldId id="288" r:id="rId12"/>
    <p:sldId id="262" r:id="rId13"/>
    <p:sldId id="275" r:id="rId14"/>
    <p:sldId id="277" r:id="rId15"/>
    <p:sldId id="279" r:id="rId16"/>
    <p:sldId id="269" r:id="rId17"/>
    <p:sldId id="294" r:id="rId18"/>
    <p:sldId id="270" r:id="rId19"/>
    <p:sldId id="280" r:id="rId20"/>
    <p:sldId id="281" r:id="rId21"/>
    <p:sldId id="282" r:id="rId22"/>
    <p:sldId id="284" r:id="rId23"/>
    <p:sldId id="285" r:id="rId24"/>
    <p:sldId id="286" r:id="rId25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6433" autoAdjust="0"/>
  </p:normalViewPr>
  <p:slideViewPr>
    <p:cSldViewPr snapToGrid="0" showGuides="1">
      <p:cViewPr varScale="1">
        <p:scale>
          <a:sx n="61" d="100"/>
          <a:sy n="61" d="100"/>
        </p:scale>
        <p:origin x="62" y="48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10.04.2023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91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85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3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63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01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2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I.1.1 – GREENHOUSE GAS EMISSIONS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I.1.1 – GREENHOUSE GAS EMISSIONS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41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2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29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41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88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a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I.1.1 - انبعاثات غازات الاحتباس الحراري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19910"/>
            <a:ext cx="8229600" cy="4932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5 </a:t>
            </a:r>
            <a:br>
              <a:rPr lang="it-IT" sz="1200" dirty="0"/>
            </a:br>
            <a:r>
              <a:rPr lang="ar" sz="1200" dirty="0"/>
              <a:t>معايير تقييم SCTOOL - CITY</a:t>
            </a:r>
            <a:r>
              <a:rPr lang="ar" sz="1200" baseline="0" dirty="0"/>
              <a:t> </a:t>
            </a:r>
            <a:r>
              <a:rPr lang="ar" sz="1200" dirty="0"/>
              <a:t>حجم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ar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62" r:id="rId8"/>
    <p:sldLayoutId id="2147483665" r:id="rId9"/>
    <p:sldLayoutId id="2147483667" r:id="rId10"/>
    <p:sldLayoutId id="2147483669" r:id="rId11"/>
    <p:sldLayoutId id="2147483670" r:id="rId12"/>
    <p:sldLayoutId id="2147483671" r:id="rId13"/>
    <p:sldLayoutId id="2147483672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21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jp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5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</a:p>
          <a:p>
            <a:pPr marL="0" indent="0"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None/>
            </a:pPr>
            <a:r>
              <a:rPr lang="ar-JO"/>
              <a:t>أداة المدينة المستدامة – معيار المدينة</a:t>
            </a:r>
            <a:endParaRPr lang="ar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36431"/>
            <a:ext cx="8289235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000" dirty="0"/>
              <a:t>تقليل إجمالي انبعاثات غازات الاحتباس الحراري من جميع الأنشطة داخل المدينة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pic>
        <p:nvPicPr>
          <p:cNvPr id="10242" name="Picture 2" descr="https://cdn-images-1.medium.com/max/1600/0*p98OsFkIeqG3M5es.jpg">
            <a:extLst>
              <a:ext uri="{FF2B5EF4-FFF2-40B4-BE49-F238E27FC236}">
                <a16:creationId xmlns:a16="http://schemas.microsoft.com/office/drawing/2014/main" id="{04EC2570-545B-44C7-847A-A4DCD4059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424" y="2886075"/>
            <a:ext cx="442629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elated image">
            <a:extLst>
              <a:ext uri="{FF2B5EF4-FFF2-40B4-BE49-F238E27FC236}">
                <a16:creationId xmlns:a16="http://schemas.microsoft.com/office/drawing/2014/main" id="{8D823FF8-EB4A-4935-A38C-82E43CF82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86075"/>
            <a:ext cx="376822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2E64C25-A804-4A73-A62A-B3E94D6BCFEC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40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41471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300"/>
              </a:spcBef>
              <a:buNone/>
            </a:pPr>
            <a:r>
              <a:rPr lang="ar" dirty="0"/>
              <a:t>الاستخدام النهائي ما يلي: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سكني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تجاري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صناعي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مواصلات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آخر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25124" y="845942"/>
            <a:ext cx="5493749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232610" y="1519246"/>
            <a:ext cx="8174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400" dirty="0"/>
              <a:t>تشمل حدود التقييم المدينة بأكملها بالإضافة إلى الانبعاثات غير المباشرة خارج حدود المدينة.</a:t>
            </a:r>
            <a:endParaRPr lang="el-GR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F407B4-2236-49FB-B932-0BA6ECF1B078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50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33883"/>
            <a:ext cx="8777025" cy="4648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:</a:t>
            </a:r>
            <a:r>
              <a:rPr lang="ar" sz="2000" dirty="0"/>
              <a:t> 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" sz="2000" dirty="0"/>
              <a:t>احسب </a:t>
            </a:r>
            <a:r>
              <a:rPr lang="ar" sz="2000" b="1" dirty="0"/>
              <a:t>إجمالي استهلاك الطاقة السنوي النهائي لكل مصدر طاقة ، </a:t>
            </a:r>
            <a:r>
              <a:rPr lang="ar" sz="2000" dirty="0"/>
              <a:t>من خلال جميع الأنشطة داخل المدينة ، </a:t>
            </a:r>
            <a:r>
              <a:rPr lang="ar" sz="2000" b="1" dirty="0"/>
              <a:t>[ميغاواط ساعة]</a:t>
            </a:r>
          </a:p>
          <a:p>
            <a:pPr marL="457200" indent="-457200" algn="r" rtl="1">
              <a:lnSpc>
                <a:spcPct val="120000"/>
              </a:lnSpc>
              <a:buFont typeface="+mj-lt"/>
              <a:buAutoNum type="arabicPeriod"/>
            </a:pPr>
            <a:r>
              <a:rPr lang="ar" sz="2000" dirty="0"/>
              <a:t>احسب الكمية </a:t>
            </a:r>
            <a:r>
              <a:rPr lang="ar" sz="2000" b="1" dirty="0"/>
              <a:t>الإجمالية لغازات الدفيئة </a:t>
            </a:r>
            <a:r>
              <a:rPr lang="ar" sz="2000" dirty="0"/>
              <a:t>المتولدة على مدار السنة التقويمية من خلال جميع الأنشطة داخل المدينة ، بما في ذلك الانبعاثات غير المباشرة خارج حدود المدينة ، باستخدام إمكانات الاحترار العالمي الوطنية لكل مصدر طاقة ، [ t مكافئ </a:t>
            </a:r>
            <a:r>
              <a:rPr lang="ar" sz="2000" baseline="-25000" dirty="0"/>
              <a:t>ثاني </a:t>
            </a:r>
            <a:r>
              <a:rPr lang="ar" sz="2000" dirty="0"/>
              <a:t>أكسيد الكربون ]</a:t>
            </a:r>
            <a:endParaRPr lang="en-GB" sz="2000" dirty="0"/>
          </a:p>
          <a:p>
            <a:pPr marL="457200" indent="-457200" algn="r" rtl="1">
              <a:lnSpc>
                <a:spcPct val="120000"/>
              </a:lnSpc>
              <a:buFont typeface="+mj-lt"/>
              <a:buAutoNum type="arabicPeriod"/>
            </a:pPr>
            <a:r>
              <a:rPr lang="ar" sz="2000" dirty="0"/>
              <a:t>احسب </a:t>
            </a:r>
            <a:r>
              <a:rPr lang="ar" sz="2000" b="1" dirty="0" err="1"/>
              <a:t>مجموع </a:t>
            </a:r>
            <a:r>
              <a:rPr lang="ar" sz="2000" b="1" dirty="0"/>
              <a:t>t </a:t>
            </a:r>
            <a:r>
              <a:rPr lang="ar" sz="2000" b="1" dirty="0" err="1"/>
              <a:t>سكان </a:t>
            </a:r>
            <a:r>
              <a:rPr lang="ar" sz="2000" b="1" dirty="0"/>
              <a:t>المدينة </a:t>
            </a:r>
            <a:r>
              <a:rPr lang="ar" sz="2000" b="1" dirty="0" err="1"/>
              <a:t>، </a:t>
            </a:r>
            <a:r>
              <a:rPr lang="ar" sz="2000" dirty="0"/>
              <a:t>[ </a:t>
            </a:r>
            <a:r>
              <a:rPr lang="ar" sz="2000" dirty="0" err="1"/>
              <a:t>سكان </a:t>
            </a:r>
            <a:r>
              <a:rPr lang="ar" sz="2000" dirty="0"/>
              <a:t>]</a:t>
            </a:r>
          </a:p>
          <a:p>
            <a:pPr marL="457200" indent="-457200" algn="r" rtl="1">
              <a:lnSpc>
                <a:spcPct val="120000"/>
              </a:lnSpc>
              <a:buFont typeface="+mj-lt"/>
              <a:buAutoNum type="arabicPeriod"/>
            </a:pPr>
            <a:r>
              <a:rPr lang="ar" sz="2000" dirty="0"/>
              <a:t>احسب قيمة المؤشر كنسبة </a:t>
            </a:r>
            <a:r>
              <a:rPr lang="ar" sz="2000" b="1" dirty="0" err="1"/>
              <a:t>من </a:t>
            </a:r>
            <a:r>
              <a:rPr lang="ar" sz="2000" b="1" dirty="0"/>
              <a:t>إجمالي كمية غازات الدفيئة</a:t>
            </a:r>
            <a:r>
              <a:rPr lang="ar" sz="2000" dirty="0"/>
              <a:t> </a:t>
            </a:r>
            <a:r>
              <a:rPr lang="ar" sz="2000" dirty="0">
                <a:solidFill>
                  <a:srgbClr val="1A965E"/>
                </a:solidFill>
              </a:rPr>
              <a:t>( </a:t>
            </a:r>
            <a:r>
              <a:rPr lang="ar" sz="2000" dirty="0" err="1">
                <a:solidFill>
                  <a:srgbClr val="1A965E"/>
                </a:solidFill>
              </a:rPr>
              <a:t>خطوة</a:t>
            </a:r>
            <a:r>
              <a:rPr lang="ar" sz="2000" dirty="0">
                <a:solidFill>
                  <a:srgbClr val="1A965E"/>
                </a:solidFill>
              </a:rPr>
              <a:t> 2 ) </a:t>
            </a:r>
            <a:r>
              <a:rPr lang="ar" sz="2000" dirty="0" err="1"/>
              <a:t>ل</a:t>
            </a:r>
            <a:r>
              <a:rPr lang="ar" sz="2000" dirty="0"/>
              <a:t> مجموع </a:t>
            </a:r>
            <a:r>
              <a:rPr lang="ar" sz="2000" b="1" dirty="0"/>
              <a:t>سكان المدينة</a:t>
            </a:r>
            <a:r>
              <a:rPr lang="ar" sz="2000" b="1" dirty="0">
                <a:solidFill>
                  <a:srgbClr val="FF0000"/>
                </a:solidFill>
              </a:rPr>
              <a:t> </a:t>
            </a:r>
            <a:r>
              <a:rPr lang="ar" sz="2000" dirty="0">
                <a:solidFill>
                  <a:srgbClr val="1A965E"/>
                </a:solidFill>
              </a:rPr>
              <a:t>(الخطوة 3 ) </a:t>
            </a:r>
            <a:r>
              <a:rPr lang="ar" sz="2000" dirty="0"/>
              <a:t>، [مكافئ </a:t>
            </a:r>
            <a:r>
              <a:rPr lang="ar" sz="2000" baseline="-25000" dirty="0"/>
              <a:t>ثاني </a:t>
            </a:r>
            <a:r>
              <a:rPr lang="ar" sz="2000" dirty="0"/>
              <a:t>أكسيد الكربون / ساكن]</a:t>
            </a:r>
            <a:endParaRPr lang="el-GR" sz="2000" dirty="0"/>
          </a:p>
          <a:p>
            <a:pPr marL="0" indent="0" algn="r" rtl="1">
              <a:buNone/>
            </a:pPr>
            <a:endParaRPr lang="en-GB" sz="2000" dirty="0"/>
          </a:p>
          <a:p>
            <a:pPr marL="0" indent="0" algn="r" rtl="1">
              <a:buNone/>
            </a:pPr>
            <a:r>
              <a:rPr lang="ar" sz="2000" dirty="0"/>
              <a:t> </a:t>
            </a: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841325" y="790685"/>
            <a:ext cx="5260931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008" y="4861270"/>
            <a:ext cx="1842389" cy="12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533465" y="5424117"/>
            <a:ext cx="3312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JO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طن من مكافئ ثاني اكسيد الكربون</a:t>
            </a:r>
            <a:r>
              <a:rPr lang="a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ساكن</a:t>
            </a:r>
            <a:endParaRPr 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3FFFF1-6867-450F-9D90-1474C7DBAA0B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29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2A2C3486-62A4-4367-992A-29B62E678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96077D-12DA-4A28-A972-035B680B7410}"/>
              </a:ext>
            </a:extLst>
          </p:cNvPr>
          <p:cNvSpPr/>
          <p:nvPr/>
        </p:nvSpPr>
        <p:spPr>
          <a:xfrm>
            <a:off x="387219" y="1273727"/>
            <a:ext cx="858781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5288" indent="-395288" algn="r" rtl="1">
              <a:spcAft>
                <a:spcPts val="600"/>
              </a:spcAft>
            </a:pPr>
            <a:r>
              <a:rPr lang="ar" sz="2000" b="1" dirty="0"/>
              <a:t>ISO 37120 </a:t>
            </a:r>
            <a:r>
              <a:rPr lang="ar" sz="2000" dirty="0"/>
              <a:t>، الإصدار الثاني 2018-07 ، "المدن والمجتمعات المستدامة - مؤشرات خدمات المدينة وجودة الحياة "</a:t>
            </a:r>
          </a:p>
          <a:p>
            <a:pPr marL="395288" indent="-395288" algn="r" rtl="1">
              <a:spcAft>
                <a:spcPts val="600"/>
              </a:spcAft>
            </a:pPr>
            <a:r>
              <a:rPr lang="ar" sz="2000" b="1" dirty="0"/>
              <a:t>متحدون من أجل مدن ذكية مستدامة </a:t>
            </a:r>
            <a:r>
              <a:rPr lang="ar" sz="2000" dirty="0"/>
              <a:t>(U4SSC) - منهجية جمع مؤشرات الأداء الرئيسية للمدن الذكية المستدامة</a:t>
            </a:r>
          </a:p>
          <a:p>
            <a:pPr marL="395288" lvl="0" indent="-395288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dirty="0"/>
              <a:t>ISO 14067 </a:t>
            </a:r>
            <a:r>
              <a:rPr lang="ar" sz="2000" dirty="0"/>
              <a:t>: 2013 - غازات الاحتباس الحراري - البصمة الكربونية للمنتجات - المتطلبات والمبادئ التوجيهية للقياس الكمي والتواصل. جنيف: المنظمة الدولية للتوحيد القياسي.</a:t>
            </a:r>
          </a:p>
          <a:p>
            <a:pPr marL="395288" lvl="0" indent="-395288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dirty="0"/>
              <a:t>ISO 14040 </a:t>
            </a:r>
            <a:r>
              <a:rPr lang="ar" sz="2000" dirty="0"/>
              <a:t>: 2006 - الإدارة البيئية - تقييم دورة الحياة - المبادئ والإطار. جنيف: المنظمة الدولية للتوحيد القياسي.</a:t>
            </a:r>
          </a:p>
          <a:p>
            <a:pPr marL="395288" indent="-395288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dirty="0"/>
              <a:t>التوجيه (الاتحاد الأوروبي) 2015/652 </a:t>
            </a:r>
            <a:r>
              <a:rPr lang="ar" sz="2000" dirty="0"/>
              <a:t>الذي يحدد طرق الحساب ومتطلبات الإبلاغ وفقًا للتوجيه 98/70 / EC الصادر عن البرلمان الأوروبي والمجلس المتعلق بجودة وقود البنزين والديزل. https://eur-lex.europa.eu/legal-content/EL/TXT/PDF/؟uri=CELEX:32015L0652&amp;from=AR </a:t>
            </a: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1ED255A9-57B6-4594-9BDF-5B4A71987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6837" y="786608"/>
            <a:ext cx="5650325" cy="514421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00C8E7-570A-4746-AF4C-F60EFD71AD5D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981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2A2C3486-62A4-4367-992A-29B62E678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I.1.1 - انبعاثات غازات الاحتباس الحراري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96077D-12DA-4A28-A972-035B680B7410}"/>
              </a:ext>
            </a:extLst>
          </p:cNvPr>
          <p:cNvSpPr/>
          <p:nvPr/>
        </p:nvSpPr>
        <p:spPr>
          <a:xfrm>
            <a:off x="387220" y="1418254"/>
            <a:ext cx="849497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5288" indent="-395288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dirty="0"/>
              <a:t>الهيئة الحكومية الدولية </a:t>
            </a:r>
            <a:r>
              <a:rPr lang="ar" sz="2000" dirty="0"/>
              <a:t>المعنية بتغير المناخ: 2014. تقرير التقييم الخامس للهيئة الحكومية الدولية المعنية بتغير المناخ. جنيف ، سويسرا. https://www.ipcc.ch/report/ar5/syr/ </a:t>
            </a:r>
            <a:endParaRPr lang="en-US" sz="2000" dirty="0"/>
          </a:p>
          <a:p>
            <a:pPr marL="395288" indent="-395288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dirty="0"/>
              <a:t>JRC </a:t>
            </a:r>
            <a:r>
              <a:rPr lang="ar" sz="2000" dirty="0"/>
              <a:t>: 2013. كيفية تطوير خطة عمل للطاقة المستدامة (SEAP) في دول جنوب البحر الأبيض المتوسط الشريكة ، JRC88817. مركز البحوث المشتركة ، المفوضية الأوروبية. http://publications.jrc.ec.europa.eu/repository/handle/JRC88817 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1ED255A9-57B6-4594-9BDF-5B4A71987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220" y="903833"/>
            <a:ext cx="6477043" cy="5144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3A1014-8A71-4BF0-AF24-740AEA3F2E4B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14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8846"/>
            <a:ext cx="2133600" cy="309154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9608C45-B686-460B-B8B1-D9069BA42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69FD5A-96E0-402E-9FB8-29DAF79CA9B9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99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dirty="0">
                <a:cs typeface="Calibri" panose="020F0502020204030204" pitchFamily="34" charset="0"/>
              </a:rPr>
              <a:t>مدينة صغيرة تبلغ مساحتها الإجمالية 13.1 كيلومترًا مربعًا ويقطنها 72500 مواطن. استهلاك الطاقة لجميع القطاعات متاح لكل مصدر طاقة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إجمالي انبعاثات مكافئ ثاني</a:t>
              </a:r>
              <a:r>
                <a:rPr lang="ar" sz="2000" b="1" baseline="-25000" dirty="0"/>
                <a:t> </a:t>
              </a:r>
              <a:r>
                <a:rPr lang="ar" sz="2000" b="1" dirty="0"/>
                <a:t>أكسيد الكربون. من المدينة لكل ساكن </a:t>
              </a:r>
              <a:r>
                <a:rPr lang="ar" sz="2000" dirty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E6F4FDD-BD18-437D-88D9-5367AA7D4211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19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10" name="Rectangle 9"/>
          <p:cNvSpPr/>
          <p:nvPr/>
        </p:nvSpPr>
        <p:spPr>
          <a:xfrm>
            <a:off x="7816241" y="900000"/>
            <a:ext cx="124022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771871"/>
              </p:ext>
            </p:extLst>
          </p:nvPr>
        </p:nvGraphicFramePr>
        <p:xfrm>
          <a:off x="1107600" y="1401489"/>
          <a:ext cx="6928800" cy="445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52000">
                  <a:extLst>
                    <a:ext uri="{9D8B030D-6E8A-4147-A177-3AD203B41FA5}">
                      <a16:colId xmlns:a16="http://schemas.microsoft.com/office/drawing/2014/main" val="379270761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55450485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97191713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24389179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935969409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r" rtl="1"/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الاستهلاك (ميغاواط ساعة)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5838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كهرباء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زيت الوقود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غاز طبيعي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الغازولين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00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المباني العامة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2457.4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3423.2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2876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المدارس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947.2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1887.8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621359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حضانات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216.0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278.99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60389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المباني السكنية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119664.5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154224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110646.9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1517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المباني غير السكنية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184417.3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21096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99556.56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3149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المركبات العامة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2276.7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725.4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440.7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379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المركبات الخاصة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463888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28870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النقل العام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3152.94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2474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الإضاءة العامة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18219.5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53363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المجموع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325921.9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193534.6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216340.3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464328.7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06899673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B00EC1BE-C7E9-43BE-A9DD-13344E54A99E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35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071" y="4870957"/>
            <a:ext cx="2392145" cy="1581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 dirty="0"/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590777" y="737481"/>
            <a:ext cx="147295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2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247677" y="786934"/>
            <a:ext cx="7137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b="1" dirty="0">
                <a:cs typeface="Calibri" panose="020F0502020204030204" pitchFamily="34" charset="0"/>
              </a:rPr>
              <a:t>احسب </a:t>
            </a:r>
            <a:r>
              <a:rPr lang="ar" sz="2000" b="1" dirty="0"/>
              <a:t>إجمالي انبعاثات مكافئ ثاني</a:t>
            </a:r>
            <a:r>
              <a:rPr lang="ar" sz="2000" b="1" baseline="-25000" dirty="0"/>
              <a:t> </a:t>
            </a:r>
            <a:r>
              <a:rPr lang="ar" sz="2000" b="1" dirty="0"/>
              <a:t>أكسيد الكربون. لكل مصدر </a:t>
            </a:r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590777" y="3596879"/>
            <a:ext cx="14055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2602571" y="3621969"/>
            <a:ext cx="45027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000" b="1" dirty="0"/>
              <a:t>مجموع سكان المدينة </a:t>
            </a:r>
            <a:r>
              <a:rPr lang="ar" sz="2000" dirty="0">
                <a:cs typeface="Calibri" panose="020F0502020204030204" pitchFamily="34" charset="0"/>
              </a:rPr>
              <a:t>: </a:t>
            </a:r>
            <a:r>
              <a:rPr lang="ar" sz="2000" b="1" dirty="0">
                <a:cs typeface="Calibri" panose="020F0502020204030204" pitchFamily="34" charset="0"/>
              </a:rPr>
              <a:t>72500 </a:t>
            </a:r>
            <a:r>
              <a:rPr lang="ar-JO" sz="2000" b="1" dirty="0">
                <a:cs typeface="Calibri" panose="020F0502020204030204" pitchFamily="34" charset="0"/>
              </a:rPr>
              <a:t>ساكن</a:t>
            </a:r>
            <a:endParaRPr lang="el-GR" sz="2000" baseline="-25000" dirty="0">
              <a:cs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624476" y="4233918"/>
            <a:ext cx="14055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sp>
        <p:nvSpPr>
          <p:cNvPr id="31" name="Rectangle 30"/>
          <p:cNvSpPr/>
          <p:nvPr/>
        </p:nvSpPr>
        <p:spPr>
          <a:xfrm>
            <a:off x="1520943" y="4103216"/>
            <a:ext cx="5584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ar" sz="2000" b="1" dirty="0"/>
              <a:t>احسب إجمالي</a:t>
            </a:r>
            <a:r>
              <a:rPr lang="ar-JO" sz="2000" b="1" dirty="0"/>
              <a:t> انبعاثات مكافئ</a:t>
            </a:r>
            <a:r>
              <a:rPr lang="ar" sz="2000" b="1" dirty="0"/>
              <a:t> ثاني أكسيد الكربون لكل فرد</a:t>
            </a:r>
            <a:endParaRPr lang="en-US" sz="2000" b="1" dirty="0"/>
          </a:p>
        </p:txBody>
      </p:sp>
      <p:grpSp>
        <p:nvGrpSpPr>
          <p:cNvPr id="34" name="Group 33"/>
          <p:cNvGrpSpPr/>
          <p:nvPr/>
        </p:nvGrpSpPr>
        <p:grpSpPr>
          <a:xfrm>
            <a:off x="244373" y="4478891"/>
            <a:ext cx="8621594" cy="1718807"/>
            <a:chOff x="350510" y="4443496"/>
            <a:chExt cx="8621594" cy="1718807"/>
          </a:xfrm>
        </p:grpSpPr>
        <p:sp>
          <p:nvSpPr>
            <p:cNvPr id="35" name="Rectangle 34"/>
            <p:cNvSpPr/>
            <p:nvPr/>
          </p:nvSpPr>
          <p:spPr>
            <a:xfrm>
              <a:off x="3912142" y="4587105"/>
              <a:ext cx="192106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" sz="1600" b="1" dirty="0"/>
                <a:t>إجمالي عدد السكان</a:t>
              </a:r>
              <a:endParaRPr lang="en-US" sz="1600" b="1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0510" y="5405385"/>
              <a:ext cx="26003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u="sng" dirty="0"/>
                <a:t>629.5 </a:t>
              </a:r>
              <a:r>
                <a:rPr lang="ar" sz="1200" u="sng" dirty="0"/>
                <a:t>طن من</a:t>
              </a:r>
              <a:r>
                <a:rPr lang="ar-JO" sz="1200" u="sng" dirty="0"/>
                <a:t> مكافئ</a:t>
              </a:r>
              <a:r>
                <a:rPr lang="ar" sz="1200" u="sng" dirty="0"/>
                <a:t> ثاني أكسيد الكربون 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076212" y="5112341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531775" y="523897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1362714" y="4443496"/>
              <a:ext cx="2289874" cy="666351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" b="1" dirty="0"/>
                <a:t>إجمالي </a:t>
              </a:r>
              <a:r>
                <a:rPr lang="ar-JO" b="1" dirty="0"/>
                <a:t>انبعاثات </a:t>
              </a:r>
              <a:r>
                <a:rPr lang="ar" b="1" dirty="0"/>
                <a:t>مكافئ ثاني أكسيد الكربون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891749" y="5438778"/>
              <a:ext cx="12442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u="sng" dirty="0"/>
                <a:t>72500 </a:t>
              </a:r>
              <a:r>
                <a:rPr lang="ar" sz="1400" u="sng" dirty="0"/>
                <a:t>نسمة</a:t>
              </a:r>
              <a:endParaRPr lang="en-US" sz="1400" u="sng" baseline="30000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011306" y="5438793"/>
              <a:ext cx="2960798" cy="646331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/>
              <a:r>
                <a:rPr lang="ar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0.009 طن من</a:t>
              </a:r>
              <a:r>
                <a:rPr lang="ar-JO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مكافئ</a:t>
              </a:r>
              <a:r>
                <a:rPr lang="ar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ثاني أكسيد الكربو / ساكن</a:t>
              </a:r>
              <a:endParaRPr lang="en-US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8AE43441-48FF-426D-936D-13EAA623539B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D56A584-A73E-4B6E-95C8-45E25F58E7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320180"/>
              </p:ext>
            </p:extLst>
          </p:nvPr>
        </p:nvGraphicFramePr>
        <p:xfrm>
          <a:off x="247678" y="1427967"/>
          <a:ext cx="8420334" cy="200103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017973">
                  <a:extLst>
                    <a:ext uri="{9D8B030D-6E8A-4147-A177-3AD203B41FA5}">
                      <a16:colId xmlns:a16="http://schemas.microsoft.com/office/drawing/2014/main" val="573984798"/>
                    </a:ext>
                  </a:extLst>
                </a:gridCol>
                <a:gridCol w="4595301">
                  <a:extLst>
                    <a:ext uri="{9D8B030D-6E8A-4147-A177-3AD203B41FA5}">
                      <a16:colId xmlns:a16="http://schemas.microsoft.com/office/drawing/2014/main" val="3713988049"/>
                    </a:ext>
                  </a:extLst>
                </a:gridCol>
                <a:gridCol w="2807060">
                  <a:extLst>
                    <a:ext uri="{9D8B030D-6E8A-4147-A177-3AD203B41FA5}">
                      <a16:colId xmlns:a16="http://schemas.microsoft.com/office/drawing/2014/main" val="2345413943"/>
                    </a:ext>
                  </a:extLst>
                </a:gridCol>
              </a:tblGrid>
              <a:tr h="402652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الكهرباء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[ ( 325921.9 </a:t>
                      </a:r>
                      <a:r>
                        <a:rPr lang="en-US" sz="1200" kern="1200" dirty="0" err="1">
                          <a:effectLst/>
                        </a:rPr>
                        <a:t>ميجاوات</a:t>
                      </a:r>
                      <a:r>
                        <a:rPr lang="en-US" sz="1200" kern="1200" dirty="0">
                          <a:effectLst/>
                        </a:rPr>
                        <a:t> </a:t>
                      </a:r>
                      <a:r>
                        <a:rPr lang="en-US" sz="1200" kern="1200" dirty="0" err="1">
                          <a:effectLst/>
                        </a:rPr>
                        <a:t>ساعة</a:t>
                      </a:r>
                      <a:r>
                        <a:rPr lang="en-US" sz="1200" kern="1200" dirty="0">
                          <a:effectLst/>
                        </a:rPr>
                        <a:t> × 1167 </a:t>
                      </a:r>
                      <a:r>
                        <a:rPr lang="en-US" sz="1200" kern="1200" dirty="0" err="1">
                          <a:effectLst/>
                        </a:rPr>
                        <a:t>كيلوجرام</a:t>
                      </a:r>
                      <a:r>
                        <a:rPr lang="en-US" sz="1200" kern="1200" dirty="0">
                          <a:effectLst/>
                        </a:rPr>
                        <a:t> </a:t>
                      </a:r>
                      <a:r>
                        <a:rPr lang="en-US" sz="1200" kern="1200" dirty="0" err="1">
                          <a:effectLst/>
                        </a:rPr>
                        <a:t>من</a:t>
                      </a:r>
                      <a:r>
                        <a:rPr lang="en-US" sz="1200" kern="1200" dirty="0">
                          <a:effectLst/>
                        </a:rPr>
                        <a:t> </a:t>
                      </a:r>
                      <a:r>
                        <a:rPr lang="en-US" sz="1200" kern="1200" dirty="0" err="1">
                          <a:effectLst/>
                        </a:rPr>
                        <a:t>ثاني</a:t>
                      </a:r>
                      <a:r>
                        <a:rPr lang="en-US" sz="1200" kern="1200" dirty="0">
                          <a:effectLst/>
                        </a:rPr>
                        <a:t> </a:t>
                      </a:r>
                      <a:r>
                        <a:rPr lang="en-US" sz="1200" kern="1200" dirty="0" err="1">
                          <a:effectLst/>
                        </a:rPr>
                        <a:t>أكسيد</a:t>
                      </a:r>
                      <a:r>
                        <a:rPr lang="en-US" sz="1200" kern="1200" dirty="0">
                          <a:effectLst/>
                        </a:rPr>
                        <a:t> </a:t>
                      </a:r>
                      <a:r>
                        <a:rPr lang="en-US" sz="1200" kern="1200" dirty="0" err="1">
                          <a:effectLst/>
                        </a:rPr>
                        <a:t>الكربون</a:t>
                      </a:r>
                      <a:r>
                        <a:rPr lang="en-US" sz="1200" kern="1200" dirty="0">
                          <a:effectLst/>
                        </a:rPr>
                        <a:t> </a:t>
                      </a:r>
                      <a:r>
                        <a:rPr lang="en-US" sz="1200" kern="1200" baseline="-25000" dirty="0">
                          <a:effectLst/>
                        </a:rPr>
                        <a:t>2 </a:t>
                      </a:r>
                      <a:r>
                        <a:rPr lang="en-US" sz="1200" kern="1200" dirty="0" err="1">
                          <a:effectLst/>
                        </a:rPr>
                        <a:t>مكافئ</a:t>
                      </a:r>
                      <a:r>
                        <a:rPr lang="en-US" sz="1200" kern="1200" dirty="0">
                          <a:effectLst/>
                        </a:rPr>
                        <a:t> / </a:t>
                      </a:r>
                      <a:r>
                        <a:rPr lang="en-US" sz="1200" kern="1200" dirty="0" err="1">
                          <a:effectLst/>
                        </a:rPr>
                        <a:t>ميجاوات</a:t>
                      </a:r>
                      <a:r>
                        <a:rPr lang="en-US" sz="1200" kern="1200" dirty="0">
                          <a:effectLst/>
                        </a:rPr>
                        <a:t> </a:t>
                      </a:r>
                      <a:r>
                        <a:rPr lang="en-US" sz="1200" kern="1200" dirty="0" err="1">
                          <a:effectLst/>
                        </a:rPr>
                        <a:t>ساعة</a:t>
                      </a:r>
                      <a:r>
                        <a:rPr lang="en-US" sz="1200" kern="1200" dirty="0">
                          <a:effectLst/>
                        </a:rPr>
                        <a:t> ) / 1000000]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= 380.4 طن</a:t>
                      </a:r>
                      <a:r>
                        <a:rPr lang="en-US" sz="1200" kern="1200" baseline="-25000">
                          <a:effectLst/>
                        </a:rPr>
                        <a:t> </a:t>
                      </a:r>
                      <a:r>
                        <a:rPr lang="en-US" sz="1200" kern="1200">
                          <a:effectLst/>
                        </a:rPr>
                        <a:t>مكافئ لثاني اكسيد الكربون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9668660"/>
                  </a:ext>
                </a:extLst>
              </a:tr>
              <a:tr h="49917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زيت الوقود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[ ( 193534.6 MWh x 305 kgCO </a:t>
                      </a:r>
                      <a:r>
                        <a:rPr lang="en-US" sz="1200" kern="1200" baseline="-25000">
                          <a:effectLst/>
                        </a:rPr>
                        <a:t>2 </a:t>
                      </a:r>
                      <a:r>
                        <a:rPr lang="en-US" sz="1200" kern="1200">
                          <a:effectLst/>
                        </a:rPr>
                        <a:t>eq. / MWh ) / 1000000] 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200">
                          <a:effectLst/>
                        </a:rPr>
                        <a:t>= 59.0 طن مكافئ ثاني اكسيد الكربون</a:t>
                      </a:r>
                      <a:endParaRPr lang="en-US" sz="12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3522948"/>
                  </a:ext>
                </a:extLst>
              </a:tr>
              <a:tr h="49917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الغاز الطبيعي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[ ( 216340.3 ميجاوات ساعة × 237 كيلوجرام من ثاني أكسيد الكربون </a:t>
                      </a:r>
                      <a:r>
                        <a:rPr lang="en-US" sz="1200" kern="1200" baseline="-25000">
                          <a:effectLst/>
                        </a:rPr>
                        <a:t>2 </a:t>
                      </a:r>
                      <a:r>
                        <a:rPr lang="en-US" sz="1200" kern="1200">
                          <a:effectLst/>
                        </a:rPr>
                        <a:t>مكافئ / ميجاوات ساعة ) / 1000000] 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431925" algn="l"/>
                        </a:tabLst>
                      </a:pPr>
                      <a:r>
                        <a:rPr lang="en-US" sz="1200" kern="1200">
                          <a:effectLst/>
                        </a:rPr>
                        <a:t>= 51.3 طن مكافئ ثاني اكسيد الكربون</a:t>
                      </a:r>
                      <a:endParaRPr lang="en-US" sz="12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3199747"/>
                  </a:ext>
                </a:extLst>
              </a:tr>
              <a:tr h="402652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بنزين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[ ( 464328.7 ميجاوات ساعة × 299 كجم ثاني أكسيد الكربون </a:t>
                      </a:r>
                      <a:r>
                        <a:rPr lang="en-US" sz="1200" kern="1200" baseline="-25000">
                          <a:effectLst/>
                        </a:rPr>
                        <a:t>2 </a:t>
                      </a:r>
                      <a:r>
                        <a:rPr lang="en-US" sz="1200" kern="1200">
                          <a:effectLst/>
                        </a:rPr>
                        <a:t>مكافئ / ميجاوات ساعة ) / 1000000] 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= 138.8 طن مكافئ ثاني اكسيد الكربون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0058122"/>
                  </a:ext>
                </a:extLst>
              </a:tr>
              <a:tr h="19738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المجموع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= 629.5 </a:t>
                      </a:r>
                      <a:r>
                        <a:rPr lang="en-US" sz="1200" kern="1200" dirty="0" err="1">
                          <a:effectLst/>
                        </a:rPr>
                        <a:t>طن</a:t>
                      </a:r>
                      <a:r>
                        <a:rPr lang="en-US" sz="1200" kern="1200" dirty="0">
                          <a:effectLst/>
                        </a:rPr>
                        <a:t> </a:t>
                      </a:r>
                      <a:r>
                        <a:rPr lang="en-US" sz="1200" kern="1200" dirty="0" err="1">
                          <a:effectLst/>
                        </a:rPr>
                        <a:t>مكافئ</a:t>
                      </a:r>
                      <a:r>
                        <a:rPr lang="en-US" sz="1200" kern="1200" dirty="0">
                          <a:effectLst/>
                        </a:rPr>
                        <a:t> </a:t>
                      </a:r>
                      <a:r>
                        <a:rPr lang="en-US" sz="1200" kern="1200" dirty="0" err="1">
                          <a:effectLst/>
                        </a:rPr>
                        <a:t>ثاني</a:t>
                      </a:r>
                      <a:r>
                        <a:rPr lang="en-US" sz="1200" kern="1200" dirty="0">
                          <a:effectLst/>
                        </a:rPr>
                        <a:t> </a:t>
                      </a:r>
                      <a:r>
                        <a:rPr lang="en-US" sz="1200" kern="1200" dirty="0" err="1">
                          <a:effectLst/>
                        </a:rPr>
                        <a:t>اكسيد</a:t>
                      </a:r>
                      <a:r>
                        <a:rPr lang="en-US" sz="1200" kern="1200" dirty="0">
                          <a:effectLst/>
                        </a:rPr>
                        <a:t> </a:t>
                      </a:r>
                      <a:r>
                        <a:rPr lang="en-US" sz="1200" kern="1200" dirty="0" err="1">
                          <a:effectLst/>
                        </a:rPr>
                        <a:t>الكربون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7091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6243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latin typeface="Calibri" panose="020F0502020204030204" pitchFamily="34" charset="0"/>
                <a:cs typeface="Calibri" panose="020F0502020204030204" pitchFamily="34" charset="0"/>
              </a:rPr>
              <a:t>تمرين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20677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E8782EB5-65DC-4235-A7A9-C154DFA5D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5BCD9F-5D2B-4083-B392-D9F9302DDAC6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27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588257"/>
              </p:ext>
            </p:extLst>
          </p:nvPr>
        </p:nvGraphicFramePr>
        <p:xfrm>
          <a:off x="487326" y="1504863"/>
          <a:ext cx="8169348" cy="1341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JO" sz="2800" dirty="0"/>
                        <a:t>ز.</a:t>
                      </a:r>
                      <a:r>
                        <a:rPr lang="ar" sz="2800" dirty="0"/>
                        <a:t>1.1 - انبعاثات غازات الاحتباس الحراري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sz="2000" dirty="0"/>
                        <a:t>ز</a:t>
                      </a:r>
                      <a:r>
                        <a:rPr lang="ar" sz="2000" dirty="0"/>
                        <a:t>. تغير المناخ: التخفيف والتكيف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dirty="0"/>
                        <a:t>ز.</a:t>
                      </a:r>
                      <a:r>
                        <a:rPr lang="ar" sz="2000" dirty="0"/>
                        <a:t>1 التخفيف من آثار تغير المناخ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8678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5736921" y="5913526"/>
            <a:ext cx="3362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ar" i="1" dirty="0"/>
              <a:t>انظر أيضا أنا .1. 1 من مقياس الجوار</a:t>
            </a:r>
            <a:endParaRPr lang="en-GB" i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5AACC0-62F9-4EF1-90D2-1D492473941E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63336E-FC75-42C8-B0DA-A2B73863A942}"/>
              </a:ext>
            </a:extLst>
          </p:cNvPr>
          <p:cNvSpPr/>
          <p:nvPr/>
        </p:nvSpPr>
        <p:spPr>
          <a:xfrm>
            <a:off x="2361559" y="61898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F1B01ED-A206-40C6-8708-C1F2AEE7C0F4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4" t="8398" r="47942" b="61737"/>
          <a:stretch/>
        </p:blipFill>
        <p:spPr bwMode="auto">
          <a:xfrm>
            <a:off x="3267407" y="2914737"/>
            <a:ext cx="2377440" cy="2438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ar" sz="2200" dirty="0">
                <a:cs typeface="Calibri" panose="020F0502020204030204" pitchFamily="34" charset="0"/>
              </a:rPr>
              <a:t>مدينة صغيرة تبلغ مساحتها الإجمالية 10 . 4 كيلومترات مربعة و 44500 مواطن. استهلاك الطاقة النهائي لجميع القطاعات متاح لكل مصدر طاقة</a:t>
            </a:r>
            <a:endParaRPr lang="en-US" sz="2200" dirty="0">
              <a:cs typeface="Calibri" panose="020F0502020204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3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إجمالي انبعاثات مكافئ </a:t>
              </a:r>
              <a:r>
                <a:rPr lang="ar" sz="2000" b="1" baseline="-25000" dirty="0"/>
                <a:t>ثاني </a:t>
              </a:r>
              <a:r>
                <a:rPr lang="ar" sz="2000" b="1" dirty="0"/>
                <a:t>أكسيد الكربون. من المدينة لكل ساكن </a:t>
              </a:r>
              <a:r>
                <a:rPr lang="ar" sz="2000" dirty="0"/>
                <a:t>.</a:t>
              </a:r>
              <a:endParaRPr lang="en-US" sz="2000" b="1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D645D7D5-5467-4B3C-86A8-1486020ED142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22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723602"/>
              </p:ext>
            </p:extLst>
          </p:nvPr>
        </p:nvGraphicFramePr>
        <p:xfrm>
          <a:off x="755999" y="1527957"/>
          <a:ext cx="7632001" cy="3395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60265">
                  <a:extLst>
                    <a:ext uri="{9D8B030D-6E8A-4147-A177-3AD203B41FA5}">
                      <a16:colId xmlns:a16="http://schemas.microsoft.com/office/drawing/2014/main" val="3792707615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554504854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1971917135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2243891796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3935969409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r" rtl="1"/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الاستهلاك (ميغاواط ساعة)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5838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كهرباء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زيت الوقود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غاز طبيعي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الغازولين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00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المباني العامة</a:t>
                      </a:r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والبنى التحتية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28763591"/>
                  </a:ext>
                </a:extLst>
              </a:tr>
              <a:tr h="42840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المباني السكنية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86984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34878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23171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1517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المباني غير السكنية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65042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3149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المركبات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1902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379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مركبات</a:t>
                      </a:r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خاص</a:t>
                      </a:r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ة</a:t>
                      </a:r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&amp; تجاري</a:t>
                      </a:r>
                      <a:r>
                        <a:rPr lang="ar-J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ة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101654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141702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28870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النقل العام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2474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الإ</a:t>
                      </a:r>
                      <a:r>
                        <a:rPr lang="ar-JO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نارة</a:t>
                      </a:r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العامة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4654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37068899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7653403" y="900000"/>
            <a:ext cx="140306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C54149-A913-49B6-86F1-9C7B02D17369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7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BFE4253E-EB03-45DB-849E-A8BF3553D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" sz="2000" dirty="0"/>
              <a:t>انبعاثات غازات الاحتباس الحراري من جميع الأنشطة داخل المدينة هي مؤشر على المساهمة السلبية للمدينة في تغير المناخ .</a:t>
            </a:r>
            <a:endParaRPr lang="en-US" sz="2000" dirty="0"/>
          </a:p>
          <a:p>
            <a:pPr marL="0" indent="0" algn="just" rtl="1">
              <a:buNone/>
            </a:pPr>
            <a:r>
              <a:rPr lang="ar" sz="2000" dirty="0"/>
              <a:t>العالمي (GWP) للسماح بمقارنة التأثير على الاحترار العالمي الناجم عن غازات مختلفة ( مثل ثاني أكسيد الكربون أو الميثان أو أكسيد النيتروز أو مركبات الكربون الكلورية فلورية). إنه مقياس لمقدار الطاقة التي ستمتصها انبعاثات طن واحد من الغاز خلال فترة زمنية معينة ، مقارنةً بانبعاثات 1 طن من ثاني أكسيد الكربون (CO </a:t>
            </a:r>
            <a:r>
              <a:rPr lang="ar" sz="2000" baseline="-25000" dirty="0"/>
              <a:t>2 </a:t>
            </a:r>
            <a:r>
              <a:rPr lang="ar" sz="2000" dirty="0"/>
              <a:t>)</a:t>
            </a:r>
            <a:endParaRPr lang="en-US" sz="2000" dirty="0"/>
          </a:p>
          <a:p>
            <a:pPr marL="0" indent="0" algn="just" rtl="1">
              <a:buNone/>
            </a:pPr>
            <a:r>
              <a:rPr lang="ar-JO" sz="2000" dirty="0"/>
              <a:t>ان </a:t>
            </a:r>
            <a:r>
              <a:rPr lang="ar" sz="2000" dirty="0"/>
              <a:t>ارتفاع القدرة على الاحترار العالمي</a:t>
            </a:r>
            <a:r>
              <a:rPr lang="ar-JO" sz="2000" dirty="0"/>
              <a:t> يعني</a:t>
            </a:r>
            <a:r>
              <a:rPr lang="ar" sz="2000" dirty="0"/>
              <a:t> وجود تأثير احترار</a:t>
            </a:r>
            <a:r>
              <a:rPr lang="ar-JO" sz="2000" dirty="0"/>
              <a:t>ي</a:t>
            </a:r>
          </a:p>
          <a:p>
            <a:pPr marL="0" indent="0" algn="just" rtl="1">
              <a:buNone/>
            </a:pPr>
            <a:r>
              <a:rPr lang="ar" sz="2000" dirty="0"/>
              <a:t> أكبر</a:t>
            </a:r>
            <a:r>
              <a:rPr lang="ar-JO" sz="2000" dirty="0"/>
              <a:t> </a:t>
            </a:r>
            <a:r>
              <a:rPr lang="ar" sz="2000" dirty="0"/>
              <a:t>في تلك الفترة الزمنية (عادة 100 سنة).</a:t>
            </a:r>
            <a:endParaRPr lang="it-IT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0082FE9-15E5-4CAB-80C9-39E5A73C967C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CD8D6E-C04E-4444-92D5-B61B105D1260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16" t="15678" r="9050" b="61737"/>
          <a:stretch/>
        </p:blipFill>
        <p:spPr bwMode="auto">
          <a:xfrm>
            <a:off x="646127" y="3677529"/>
            <a:ext cx="2468880" cy="18440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31940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BFE4253E-EB03-45DB-849E-A8BF3553D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" sz="2000" dirty="0"/>
              <a:t>مكافئ ثاني أكسيد الكربون أو مكافئ </a:t>
            </a:r>
            <a:r>
              <a:rPr lang="ar" sz="2000" baseline="-25000" dirty="0"/>
              <a:t>ثاني أكسيد الكربون (CO2 </a:t>
            </a:r>
            <a:r>
              <a:rPr lang="ar" sz="2000" dirty="0"/>
              <a:t>- eq) هو مقياس متري يستخدم لمقارنة الانبعاثات من غازات الدفيئة المختلفة على أساس إمكانات الاحترار العالمي (GWP ) ، عن طريق تحويل كميات الغازات الأخرى إلى الكمية المكافئة من ثاني أكسيد الكربون مع نفس إمكانية الاحترار العالمي.</a:t>
            </a:r>
          </a:p>
          <a:p>
            <a:pPr marL="0" indent="0" algn="just" rtl="1">
              <a:buNone/>
            </a:pPr>
            <a:endParaRPr lang="en-US" sz="2000" dirty="0"/>
          </a:p>
          <a:p>
            <a:pPr marL="0" indent="0" algn="just" rtl="1">
              <a:buNone/>
            </a:pPr>
            <a:endParaRPr lang="it-IT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99ACD93-C198-4257-8875-AA4C7317AB87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2B089F-1EA3-4255-96B6-26AD3E6CDD10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2" t="40969" r="7599" b="29913"/>
          <a:stretch/>
        </p:blipFill>
        <p:spPr bwMode="auto">
          <a:xfrm>
            <a:off x="2079321" y="2854054"/>
            <a:ext cx="5198301" cy="26675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11318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1782" y="778843"/>
            <a:ext cx="2200644" cy="711444"/>
          </a:xfrm>
        </p:spPr>
        <p:txBody>
          <a:bodyPr>
            <a:normAutofit lnSpcReduction="10000"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r>
              <a:rPr lang="ar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 rtl="1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763624" y="4872884"/>
            <a:ext cx="2007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1200" b="1" dirty="0">
                <a:solidFill>
                  <a:srgbClr val="336699"/>
                </a:solidFill>
              </a:rPr>
              <a:t>-22٪</a:t>
            </a:r>
          </a:p>
          <a:p>
            <a:pPr algn="r" rtl="1"/>
            <a:r>
              <a:rPr lang="ar" sz="1200" b="1" dirty="0">
                <a:solidFill>
                  <a:srgbClr val="336699"/>
                </a:solidFill>
              </a:rPr>
              <a:t>- 1265 مليون طن </a:t>
            </a:r>
            <a:r>
              <a:rPr lang="ar-JO" sz="1200" b="1" dirty="0">
                <a:solidFill>
                  <a:srgbClr val="336699"/>
                </a:solidFill>
              </a:rPr>
              <a:t>مكافئ </a:t>
            </a:r>
            <a:r>
              <a:rPr lang="ar" sz="1200" b="1" dirty="0">
                <a:solidFill>
                  <a:srgbClr val="336699"/>
                </a:solidFill>
              </a:rPr>
              <a:t>ثاني</a:t>
            </a:r>
            <a:r>
              <a:rPr lang="ar" sz="1200" b="1" baseline="-25000" dirty="0">
                <a:solidFill>
                  <a:srgbClr val="336699"/>
                </a:solidFill>
              </a:rPr>
              <a:t> </a:t>
            </a:r>
            <a:r>
              <a:rPr lang="ar" sz="1200" b="1" dirty="0">
                <a:solidFill>
                  <a:srgbClr val="336699"/>
                </a:solidFill>
              </a:rPr>
              <a:t>أكسيد الكربون </a:t>
            </a:r>
            <a:endParaRPr lang="en-US" sz="1200" b="1" dirty="0">
              <a:solidFill>
                <a:srgbClr val="336699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831EE6C-DBA1-4D8F-8669-D4BAD1CC219C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15">
            <a:extLst>
              <a:ext uri="{FF2B5EF4-FFF2-40B4-BE49-F238E27FC236}">
                <a16:creationId xmlns:a16="http://schemas.microsoft.com/office/drawing/2014/main" id="{2F48FF93-887F-408D-89D6-840516662E3F}"/>
              </a:ext>
            </a:extLst>
          </p:cNvPr>
          <p:cNvSpPr/>
          <p:nvPr/>
        </p:nvSpPr>
        <p:spPr>
          <a:xfrm rot="16200000" flipH="1" flipV="1">
            <a:off x="2724563" y="5021622"/>
            <a:ext cx="369332" cy="235730"/>
          </a:xfrm>
          <a:prstGeom prst="homePlate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3" name="Picture 39">
            <a:extLst>
              <a:ext uri="{FF2B5EF4-FFF2-40B4-BE49-F238E27FC236}">
                <a16:creationId xmlns:a16="http://schemas.microsoft.com/office/drawing/2014/main" id="{ECA8FF96-924C-4176-868F-B7E95C441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959" y="1490287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EB08AD7-3C9D-43C0-B31C-EB4142857601}"/>
              </a:ext>
            </a:extLst>
          </p:cNvPr>
          <p:cNvSpPr/>
          <p:nvPr/>
        </p:nvSpPr>
        <p:spPr>
          <a:xfrm>
            <a:off x="3027094" y="5026772"/>
            <a:ext cx="993761" cy="338554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algn="r" rtl="1"/>
            <a:r>
              <a:rPr lang="ar" sz="1600" b="1" dirty="0">
                <a:solidFill>
                  <a:srgbClr val="FF99FF"/>
                </a:solidFill>
              </a:rPr>
              <a:t>-20٪ -40٪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9B5445D-043A-40E5-872C-567FDC2F3A6B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5" t="47040" r="6633" b="15353"/>
          <a:stretch/>
        </p:blipFill>
        <p:spPr bwMode="auto">
          <a:xfrm>
            <a:off x="144786" y="1835458"/>
            <a:ext cx="4007485" cy="30702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82EA0D6-F536-4A98-883A-6987AF8EF2F2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52" t="6626" r="6634" b="58746"/>
          <a:stretch/>
        </p:blipFill>
        <p:spPr bwMode="auto">
          <a:xfrm>
            <a:off x="5123147" y="2051705"/>
            <a:ext cx="3713122" cy="33136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Picture 39">
            <a:extLst>
              <a:ext uri="{FF2B5EF4-FFF2-40B4-BE49-F238E27FC236}">
                <a16:creationId xmlns:a16="http://schemas.microsoft.com/office/drawing/2014/main" id="{1C67C05D-07E6-45E8-BE43-268612F48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845" y="3784915"/>
            <a:ext cx="457200" cy="3048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761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432"/>
            <a:ext cx="7947764" cy="711444"/>
          </a:xfrm>
        </p:spPr>
        <p:txBody>
          <a:bodyPr>
            <a:normAutofit fontScale="85000" lnSpcReduction="10000"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معلومات أساسية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- إجمالي انبعاثات غازات الدفيئة ( </a:t>
            </a:r>
            <a:r>
              <a:rPr lang="ar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كيلو طن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من مكافئ </a:t>
            </a:r>
            <a:r>
              <a:rPr lang="ar" sz="2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ثاني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أكسيد الكربون)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r>
              <a:rPr lang="ar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 rtl="1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0000" y="5340009"/>
            <a:ext cx="87325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1000" dirty="0"/>
              <a:t>المصدر: البنك الدولي. مؤشرات التنمية العالمية https : // databank.worldbank.org/reports.aspx؟source=2&amp;series=EN.ATM.GHGT.KT.CE&amp;country=MEA</a:t>
            </a:r>
            <a:endParaRPr lang="en-US" sz="1000" dirty="0"/>
          </a:p>
          <a:p>
            <a:pPr algn="r" rtl="1"/>
            <a:endParaRPr lang="el-GR" sz="1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1909763"/>
            <a:ext cx="8604000" cy="271085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144896" y="4618868"/>
            <a:ext cx="854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/>
              <a:t>أوروبا</a:t>
            </a:r>
            <a:endParaRPr lang="el-G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1622BC-C10B-4763-A9D7-5F318D18345A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51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432"/>
            <a:ext cx="8229600" cy="711444"/>
          </a:xfrm>
        </p:spPr>
        <p:txBody>
          <a:bodyPr>
            <a:normAutofit fontScale="85000" lnSpcReduction="10000"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معلومات أساسية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- إجمالي انبعاثات غازات الدفيئة ( </a:t>
            </a:r>
            <a:r>
              <a:rPr lang="ar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كيلو طن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من مكافئ </a:t>
            </a:r>
            <a:r>
              <a:rPr lang="ar" sz="2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ثاني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أكسيد الكربون)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r>
              <a:rPr lang="ar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 rtl="1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8153" y="5376011"/>
            <a:ext cx="8727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000" b="1" dirty="0"/>
              <a:t>المصدر </a:t>
            </a:r>
            <a:r>
              <a:rPr lang="ar" sz="1000" dirty="0"/>
              <a:t>: البنك الدولي. مؤشرات التنمية العالمية https : // databank.worldbank.org/reports.aspx؟source=2&amp;series=EN.ATM.GHGT.KT.CE&amp;country=MEA</a:t>
            </a:r>
          </a:p>
          <a:p>
            <a:endParaRPr lang="el-GR" sz="1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68" y="2031856"/>
            <a:ext cx="8604000" cy="255378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62097" y="4756505"/>
            <a:ext cx="2744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/>
              <a:t>الشرق الأوسط وشمال أفريقيا</a:t>
            </a:r>
            <a:endParaRPr lang="el-G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5539AE-3F36-4D31-B421-D0A71C2FF1FA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44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432"/>
            <a:ext cx="8229600" cy="7114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معلومات أساسية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- إجمالي انبعاثات غازات الدفيئة ( كيلو طن من مكافئ ثاني أكسيد الكربون)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ar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63597" y="5476876"/>
            <a:ext cx="8641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1000" b="1" dirty="0"/>
              <a:t>المصدر </a:t>
            </a:r>
            <a:r>
              <a:rPr lang="ar" sz="1000" dirty="0"/>
              <a:t>: البنك الدولي. مؤشرات التنمية العالمية https : // databank.worldbank.org/reports.aspx؟source=2&amp;series=EN.ATM.GHGT.KT.CE&amp;country=MEA</a:t>
            </a:r>
          </a:p>
          <a:p>
            <a:pPr algn="r" rtl="1"/>
            <a:endParaRPr lang="el-GR" sz="1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532239" y="1807017"/>
            <a:ext cx="7143750" cy="3429000"/>
            <a:chOff x="691896" y="1566812"/>
            <a:chExt cx="7143750" cy="3429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896" y="1566812"/>
              <a:ext cx="7143750" cy="3429000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1262164" y="4347494"/>
              <a:ext cx="6403770" cy="369332"/>
              <a:chOff x="1262164" y="4347494"/>
              <a:chExt cx="6403770" cy="369332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262164" y="4347494"/>
                <a:ext cx="61264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ar" dirty="0"/>
                  <a:t>إيطاليا</a:t>
                </a:r>
                <a:endParaRPr lang="en-GB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268005" y="4347494"/>
                <a:ext cx="91744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ar" dirty="0"/>
                  <a:t>اليونان</a:t>
                </a:r>
                <a:endParaRPr lang="en-GB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369668" y="4347494"/>
                <a:ext cx="96676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ar" dirty="0"/>
                  <a:t>إسبانيا</a:t>
                </a:r>
                <a:endParaRPr lang="en-GB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520652" y="4347494"/>
                <a:ext cx="86612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ar" dirty="0"/>
                  <a:t>الأردن</a:t>
                </a:r>
                <a:endParaRPr lang="en-GB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588982" y="4347494"/>
                <a:ext cx="10086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ar" dirty="0"/>
                  <a:t>لبنان</a:t>
                </a:r>
                <a:endParaRPr lang="en-GB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799808" y="4347494"/>
                <a:ext cx="86612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ar" dirty="0"/>
                  <a:t>تونس</a:t>
                </a:r>
                <a:endParaRPr lang="en-GB" dirty="0"/>
              </a:p>
            </p:txBody>
          </p:sp>
        </p:grp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2212" y="1893907"/>
            <a:ext cx="432000" cy="432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2042" y="1893907"/>
            <a:ext cx="432000" cy="432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9023" y="1893907"/>
            <a:ext cx="432000" cy="432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7218" y="1893907"/>
            <a:ext cx="432000" cy="432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9021" y="1893907"/>
            <a:ext cx="432000" cy="432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7214" y="1893907"/>
            <a:ext cx="432000" cy="432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2A3AD825-F516-43DB-A844-76EBEFF8BD7E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26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06366C1F-2EA8-490D-9930-8BF509515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ز.1.1</a:t>
            </a:r>
            <a:r>
              <a:rPr lang="ar" sz="2800" dirty="0"/>
              <a:t>- انبعاثات غازات الاحتباس الحراري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086940"/>
              </p:ext>
            </p:extLst>
          </p:nvPr>
        </p:nvGraphicFramePr>
        <p:xfrm>
          <a:off x="457200" y="2142006"/>
          <a:ext cx="8229600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42620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noProof="0" dirty="0"/>
                        <a:t>مؤشر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وحدة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مصدر البيانات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إجمالي كمية غازات الدفيئة (وحدات ثاني أكسيد الكربون المكافئة) المتولدة خلال سنة تقويمية لجميع القطاعات ، مقسومة على عدد سكان المدينة الحالي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800" u="none" strike="noStrike" kern="1200" baseline="0" dirty="0"/>
                        <a:t>طن</a:t>
                      </a:r>
                      <a:r>
                        <a:rPr lang="ar" sz="1800" u="none" strike="noStrike" kern="1200" baseline="0" dirty="0"/>
                        <a:t> مكافئ </a:t>
                      </a:r>
                      <a:r>
                        <a:rPr lang="ar" sz="180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ثاني</a:t>
                      </a:r>
                      <a:r>
                        <a:rPr lang="ar" sz="1800" u="none" strike="noStrike" kern="1200" baseline="-25000" dirty="0"/>
                        <a:t> </a:t>
                      </a:r>
                      <a:r>
                        <a:rPr lang="ar" sz="1800" u="none" strike="noStrike" kern="1200" baseline="0" dirty="0"/>
                        <a:t>أكسيد الكربون / </a:t>
                      </a:r>
                      <a:r>
                        <a:rPr lang="ar-JO" sz="1800" u="none" strike="noStrike" kern="1200" baseline="0" dirty="0"/>
                        <a:t>ساكن</a:t>
                      </a:r>
                      <a:endParaRPr lang="en-US" sz="1800" kern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تقدير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loud Callout 7"/>
          <p:cNvSpPr/>
          <p:nvPr/>
        </p:nvSpPr>
        <p:spPr>
          <a:xfrm>
            <a:off x="1091890" y="4312350"/>
            <a:ext cx="1092751" cy="938221"/>
          </a:xfrm>
          <a:prstGeom prst="cloudCallout">
            <a:avLst>
              <a:gd name="adj1" fmla="val -13005"/>
              <a:gd name="adj2" fmla="val 11065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" sz="2000" b="1" dirty="0"/>
              <a:t>غازات الدفيئة</a:t>
            </a:r>
            <a:endParaRPr lang="en-US" sz="2000" b="1" dirty="0"/>
          </a:p>
        </p:txBody>
      </p:sp>
      <p:sp>
        <p:nvSpPr>
          <p:cNvPr id="2" name="Rectangle 1"/>
          <p:cNvSpPr/>
          <p:nvPr/>
        </p:nvSpPr>
        <p:spPr>
          <a:xfrm>
            <a:off x="2212337" y="4578274"/>
            <a:ext cx="6502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dirty="0"/>
              <a:t>الاحتباس الحراري من جميع الأنشطة داخل المدينة ، بما في ذلك الانبعاثات غير المباشرة خارج حدود المدينة</a:t>
            </a:r>
            <a:endParaRPr lang="el-GR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66207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A634F63-3D9D-4353-BD7D-49B4F6AA5F60}"/>
              </a:ext>
            </a:extLst>
          </p:cNvPr>
          <p:cNvSpPr/>
          <p:nvPr/>
        </p:nvSpPr>
        <p:spPr>
          <a:xfrm>
            <a:off x="2209159" y="6037479"/>
            <a:ext cx="1811696" cy="463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79554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96D7FD-190C-4A12-9C87-E8307DEDB83F}">
  <ds:schemaRefs>
    <ds:schemaRef ds:uri="http://purl.org/dc/dcmitype/"/>
    <ds:schemaRef ds:uri="7703844f-ab03-448f-aed1-f35d29f3bcba"/>
    <ds:schemaRef ds:uri="019ad8dd-0490-40d8-9346-bcbaec298f68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A003A46-1AF1-46E8-99C0-AF49AA50CE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79AF67-B071-4B56-8AE3-D0119210405D}"/>
</file>

<file path=docProps/app.xml><?xml version="1.0" encoding="utf-8"?>
<Properties xmlns="http://schemas.openxmlformats.org/officeDocument/2006/extended-properties" xmlns:vt="http://schemas.openxmlformats.org/officeDocument/2006/docPropsVTypes">
  <TotalTime>19515</TotalTime>
  <Words>1385</Words>
  <Application>Microsoft Office PowerPoint</Application>
  <PresentationFormat>On-screen Show (4:3)</PresentationFormat>
  <Paragraphs>230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Arial Narrow</vt:lpstr>
      <vt:lpstr>Calibri</vt:lpstr>
      <vt:lpstr>Courier New</vt:lpstr>
      <vt:lpstr>Symbol</vt:lpstr>
      <vt:lpstr>Times New Roman</vt:lpstr>
      <vt:lpstr>Wingdings</vt:lpstr>
      <vt:lpstr>Larissa</vt:lpstr>
      <vt:lpstr>PowerPoint Presentation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I.1.1 -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  <vt:lpstr>ز.1.1- انبعاثات غازات الاحتباس الحراري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355</cp:revision>
  <dcterms:created xsi:type="dcterms:W3CDTF">2017-01-09T10:20:00Z</dcterms:created>
  <dcterms:modified xsi:type="dcterms:W3CDTF">2023-04-09T22:56:00Z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